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7"/>
  </p:notesMasterIdLst>
  <p:sldIdLst>
    <p:sldId id="261" r:id="rId2"/>
    <p:sldId id="264" r:id="rId3"/>
    <p:sldId id="262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3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41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7F207-9AC0-40FA-89E2-960C847C8F2C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DEEA4-4080-43A3-AE85-FD868FB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9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r>
              <a:rPr lang="en-US" baseline="0" dirty="0" smtClean="0"/>
              <a:t> on conceptual and experiential simplicity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DEEA4-4080-43A3-AE85-FD868FBABD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4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0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7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711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91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165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41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1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9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0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4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6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2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8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1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9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2D9E-E017-49A9-9FEA-0C635E0C613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8D9CD9-05E9-44CD-8003-BFE4E77C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1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ACT for Psychosis</a:t>
            </a:r>
            <a:br>
              <a:rPr lang="en-US" sz="2400" dirty="0" smtClean="0"/>
            </a:br>
            <a:r>
              <a:rPr lang="en-US" sz="2400" dirty="0" smtClean="0"/>
              <a:t>and</a:t>
            </a:r>
            <a:br>
              <a:rPr lang="en-US" sz="2400" dirty="0" smtClean="0"/>
            </a:br>
            <a:r>
              <a:rPr lang="en-US" sz="2400" dirty="0" smtClean="0"/>
              <a:t>Other Chronic Mental Health Conditions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000" b="1" dirty="0" smtClean="0"/>
              <a:t>Richard Tingey, PhD</a:t>
            </a:r>
          </a:p>
          <a:p>
            <a:pPr algn="ctr"/>
            <a:r>
              <a:rPr lang="en-US" i="1" dirty="0" smtClean="0"/>
              <a:t>Long Beach VA Medical Center</a:t>
            </a:r>
          </a:p>
          <a:p>
            <a:pPr algn="ctr"/>
            <a:endParaRPr lang="en-US" i="1" dirty="0"/>
          </a:p>
          <a:p>
            <a:pPr algn="ctr"/>
            <a:r>
              <a:rPr lang="en-US" sz="2000" b="1" dirty="0" smtClean="0"/>
              <a:t>Adria Pearson-Mauro, PhD</a:t>
            </a:r>
          </a:p>
          <a:p>
            <a:pPr algn="ctr"/>
            <a:r>
              <a:rPr lang="en-US" i="1" dirty="0" smtClean="0"/>
              <a:t>University of Colorado, Denver</a:t>
            </a:r>
          </a:p>
          <a:p>
            <a:pPr algn="ctr"/>
            <a:r>
              <a:rPr lang="en-US" i="1" dirty="0" smtClean="0"/>
              <a:t>School of Medicine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184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077" y="4224992"/>
            <a:ext cx="1450578" cy="24793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146" y="6164995"/>
            <a:ext cx="720854" cy="6930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3175" y="685800"/>
            <a:ext cx="63626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Need CE credit for this </a:t>
            </a:r>
          </a:p>
          <a:p>
            <a:pPr algn="ctr"/>
            <a:r>
              <a:rPr lang="en-US" sz="44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session?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1317154" y="2286000"/>
            <a:ext cx="539442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Please don’t forget to </a:t>
            </a:r>
            <a:endParaRPr lang="en-US" sz="4000" dirty="0" smtClean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 </a:t>
            </a:r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 </a:t>
            </a:r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</a:t>
            </a:r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have your </a:t>
            </a:r>
          </a:p>
          <a:p>
            <a:pPr algn="ctr"/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attendance </a:t>
            </a:r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tracked.</a:t>
            </a:r>
            <a:endParaRPr lang="en-US" sz="400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0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smtClean="0"/>
              <a:t>Keep it Simple</a:t>
            </a:r>
            <a:br>
              <a:rPr lang="en-US" sz="2000" b="1" dirty="0" smtClean="0"/>
            </a:br>
            <a:r>
              <a:rPr lang="en-US" sz="2000" b="1" dirty="0" smtClean="0"/>
              <a:t>&amp; </a:t>
            </a:r>
            <a:br>
              <a:rPr lang="en-US" sz="2000" b="1" dirty="0" smtClean="0"/>
            </a:br>
            <a:r>
              <a:rPr lang="en-US" sz="2000" b="1" dirty="0" smtClean="0"/>
              <a:t>Maximize Effectiveness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Use simple, workable conceptualization of psychotic internal experiences (IE’s)</a:t>
            </a:r>
            <a:endParaRPr lang="en-US" dirty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Flexibly </a:t>
            </a:r>
            <a:r>
              <a:rPr lang="en-US" b="1" dirty="0"/>
              <a:t>sequence core processes</a:t>
            </a:r>
            <a:endParaRPr lang="en-US" dirty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Overtly </a:t>
            </a:r>
            <a:r>
              <a:rPr lang="en-US" b="1" dirty="0"/>
              <a:t>name &amp; welcome psychotic IE’s in the </a:t>
            </a:r>
            <a:r>
              <a:rPr lang="en-US" b="1" dirty="0" err="1"/>
              <a:t>Tx</a:t>
            </a:r>
            <a:r>
              <a:rPr lang="en-US" b="1" dirty="0"/>
              <a:t>: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TVBEPS—Thoughts</a:t>
            </a:r>
            <a:r>
              <a:rPr lang="en-US" b="1" dirty="0"/>
              <a:t>, Voices, Beliefs, Emotions, Physical Sensations</a:t>
            </a:r>
            <a:endParaRPr lang="en-US" dirty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Emphasize </a:t>
            </a:r>
            <a:r>
              <a:rPr lang="en-US" b="1" dirty="0"/>
              <a:t>the utility and value of IE’s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4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/>
              <a:t>Keep it Simple</a:t>
            </a:r>
            <a:br>
              <a:rPr lang="en-US" sz="2000" b="1" dirty="0"/>
            </a:br>
            <a:r>
              <a:rPr lang="en-US" sz="2000" b="1" dirty="0"/>
              <a:t>&amp; </a:t>
            </a:r>
            <a:br>
              <a:rPr lang="en-US" sz="2000" b="1" dirty="0"/>
            </a:br>
            <a:r>
              <a:rPr lang="en-US" sz="2000" b="1" dirty="0"/>
              <a:t>Maximize Effectiveness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1600" b="1" dirty="0" smtClean="0"/>
              <a:t>Focus </a:t>
            </a:r>
            <a:r>
              <a:rPr lang="en-US" sz="1600" b="1" dirty="0"/>
              <a:t>on </a:t>
            </a:r>
            <a:r>
              <a:rPr lang="en-US" sz="1600" b="1" u="sng" dirty="0"/>
              <a:t>basic</a:t>
            </a:r>
            <a:r>
              <a:rPr lang="en-US" sz="1600" b="1" dirty="0"/>
              <a:t> elements of the core processes—conceptual &amp; experiential </a:t>
            </a:r>
            <a:r>
              <a:rPr lang="en-US" sz="1600" b="1" dirty="0" smtClean="0"/>
              <a:t>simplicity</a:t>
            </a:r>
            <a:endParaRPr lang="en-US" sz="1600" dirty="0"/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/>
              <a:t>Use </a:t>
            </a:r>
            <a:r>
              <a:rPr lang="en-US" sz="1600" b="1" dirty="0"/>
              <a:t>tangible concrete props and physical </a:t>
            </a:r>
            <a:r>
              <a:rPr lang="en-US" sz="1600" b="1" dirty="0" smtClean="0"/>
              <a:t>movement</a:t>
            </a:r>
            <a:endParaRPr lang="en-US" sz="1600" dirty="0"/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/>
              <a:t>Prepare for post-exercise reactions</a:t>
            </a:r>
            <a:endParaRPr lang="en-US" sz="1600" dirty="0"/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/>
              <a:t>Re-orient </a:t>
            </a:r>
            <a:r>
              <a:rPr lang="en-US" sz="1600" b="1" dirty="0"/>
              <a:t>therapist to an aware, open </a:t>
            </a:r>
            <a:r>
              <a:rPr lang="en-US" sz="1600" b="1" dirty="0" smtClean="0"/>
              <a:t>stance</a:t>
            </a:r>
            <a:endParaRPr lang="en-US" sz="1600" dirty="0"/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/>
              <a:t>Cue </a:t>
            </a:r>
            <a:r>
              <a:rPr lang="en-US" sz="1600" b="1" dirty="0"/>
              <a:t>therapist to </a:t>
            </a:r>
            <a:r>
              <a:rPr lang="en-US" sz="1600" b="1" dirty="0" smtClean="0"/>
              <a:t>meaning and process</a:t>
            </a:r>
            <a:endParaRPr lang="en-US" sz="1600" dirty="0"/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/>
              <a:t>Provide behavioral prompts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749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453" y="340042"/>
            <a:ext cx="1450578" cy="24793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146" y="6164995"/>
            <a:ext cx="720854" cy="6930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399057"/>
            <a:ext cx="50432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Need </a:t>
            </a:r>
            <a:r>
              <a:rPr lang="en-US" sz="28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credit </a:t>
            </a:r>
            <a:r>
              <a:rPr lang="en-US" sz="2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</a:t>
            </a:r>
            <a:r>
              <a:rPr lang="en-US" sz="28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session</a:t>
            </a:r>
            <a:r>
              <a:rPr lang="en-US" sz="2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7080" y="1000886"/>
            <a:ext cx="33137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Please don’t forget to </a:t>
            </a:r>
            <a:endParaRPr lang="en-US" sz="2400" dirty="0" smtClean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 out.</a:t>
            </a:r>
            <a:endParaRPr lang="en-US" sz="240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876238"/>
            <a:ext cx="725551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did you think?....</a:t>
            </a:r>
          </a:p>
          <a:p>
            <a:pPr algn="ctr"/>
            <a:endParaRPr lang="en-US" sz="12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complete </a:t>
            </a:r>
            <a:r>
              <a:rPr 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3 </a:t>
            </a:r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question </a:t>
            </a:r>
            <a:r>
              <a:rPr lang="en-US" sz="24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quickeval</a:t>
            </a:r>
            <a:endParaRPr lang="en-US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</a:t>
            </a:r>
            <a:r>
              <a:rPr 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session at</a:t>
            </a:r>
          </a:p>
          <a:p>
            <a:pPr algn="ctr"/>
            <a:r>
              <a:rPr lang="en-US" sz="3000" dirty="0" smtClean="0">
                <a:ln w="0"/>
                <a:solidFill>
                  <a:schemeClr val="accent6">
                    <a:lumMod val="75000"/>
                  </a:schemeClr>
                </a:solidFill>
              </a:rPr>
              <a:t>https://</a:t>
            </a:r>
            <a:r>
              <a:rPr lang="en-US" sz="3000" dirty="0">
                <a:ln w="0"/>
                <a:solidFill>
                  <a:schemeClr val="accent6">
                    <a:lumMod val="75000"/>
                  </a:schemeClr>
                </a:solidFill>
              </a:rPr>
              <a:t>contextualscience.org/quickeval</a:t>
            </a:r>
          </a:p>
          <a:p>
            <a:pPr algn="ctr"/>
            <a:endParaRPr lang="en-US" sz="3000" b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was presentation was session </a:t>
            </a:r>
            <a:r>
              <a:rPr lang="en-US" sz="3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 </a:t>
            </a:r>
            <a:r>
              <a:rPr lang="en-US" sz="30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116</a:t>
            </a:r>
            <a:r>
              <a:rPr lang="en-US" sz="30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3000" b="1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58011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8">
      <a:dk1>
        <a:sysClr val="windowText" lastClr="000000"/>
      </a:dk1>
      <a:lt1>
        <a:sysClr val="window" lastClr="FFFFFF"/>
      </a:lt1>
      <a:dk2>
        <a:srgbClr val="000000"/>
      </a:dk2>
      <a:lt2>
        <a:srgbClr val="EBEBEB"/>
      </a:lt2>
      <a:accent1>
        <a:srgbClr val="549D04"/>
      </a:accent1>
      <a:accent2>
        <a:srgbClr val="00A1DC"/>
      </a:accent2>
      <a:accent3>
        <a:srgbClr val="FFCB04"/>
      </a:accent3>
      <a:accent4>
        <a:srgbClr val="F16321"/>
      </a:accent4>
      <a:accent5>
        <a:srgbClr val="00A1DC"/>
      </a:accent5>
      <a:accent6>
        <a:srgbClr val="005DAA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465</TotalTime>
  <Words>175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ACT for Psychosis and Other Chronic Mental Health Conditions</vt:lpstr>
      <vt:lpstr>PowerPoint Presentation</vt:lpstr>
      <vt:lpstr>Keep it Simple &amp;  Maximize Effectiveness </vt:lpstr>
      <vt:lpstr>Keep it Simple &amp;  Maximize Effectiveness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ACBS1</dc:creator>
  <cp:lastModifiedBy>Pearson, Adria</cp:lastModifiedBy>
  <cp:revision>29</cp:revision>
  <dcterms:created xsi:type="dcterms:W3CDTF">2014-11-07T18:09:21Z</dcterms:created>
  <dcterms:modified xsi:type="dcterms:W3CDTF">2016-06-14T18:05:29Z</dcterms:modified>
</cp:coreProperties>
</file>